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0"/>
  </p:notesMasterIdLst>
  <p:sldIdLst>
    <p:sldId id="256" r:id="rId2"/>
    <p:sldId id="259" r:id="rId3"/>
    <p:sldId id="394" r:id="rId4"/>
    <p:sldId id="262" r:id="rId5"/>
    <p:sldId id="386" r:id="rId6"/>
    <p:sldId id="387" r:id="rId7"/>
    <p:sldId id="401" r:id="rId8"/>
    <p:sldId id="267" r:id="rId9"/>
    <p:sldId id="268" r:id="rId10"/>
    <p:sldId id="391" r:id="rId11"/>
    <p:sldId id="402" r:id="rId12"/>
    <p:sldId id="395" r:id="rId13"/>
    <p:sldId id="313" r:id="rId14"/>
    <p:sldId id="296" r:id="rId15"/>
    <p:sldId id="272" r:id="rId16"/>
    <p:sldId id="274" r:id="rId17"/>
    <p:sldId id="275" r:id="rId18"/>
    <p:sldId id="276" r:id="rId19"/>
    <p:sldId id="279" r:id="rId20"/>
    <p:sldId id="352" r:id="rId21"/>
    <p:sldId id="354" r:id="rId22"/>
    <p:sldId id="283" r:id="rId23"/>
    <p:sldId id="281" r:id="rId24"/>
    <p:sldId id="290" r:id="rId25"/>
    <p:sldId id="355" r:id="rId26"/>
    <p:sldId id="357" r:id="rId27"/>
    <p:sldId id="358" r:id="rId28"/>
    <p:sldId id="285" r:id="rId29"/>
    <p:sldId id="338" r:id="rId30"/>
    <p:sldId id="350" r:id="rId31"/>
    <p:sldId id="298" r:id="rId32"/>
    <p:sldId id="364" r:id="rId33"/>
    <p:sldId id="369" r:id="rId34"/>
    <p:sldId id="343" r:id="rId35"/>
    <p:sldId id="373" r:id="rId36"/>
    <p:sldId id="377" r:id="rId37"/>
    <p:sldId id="380" r:id="rId38"/>
    <p:sldId id="378" r:id="rId39"/>
    <p:sldId id="379" r:id="rId40"/>
    <p:sldId id="381" r:id="rId41"/>
    <p:sldId id="397" r:id="rId42"/>
    <p:sldId id="399" r:id="rId43"/>
    <p:sldId id="400" r:id="rId44"/>
    <p:sldId id="384" r:id="rId45"/>
    <p:sldId id="396" r:id="rId46"/>
    <p:sldId id="388" r:id="rId47"/>
    <p:sldId id="389" r:id="rId48"/>
    <p:sldId id="314" r:id="rId4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36544F"/>
    <a:srgbClr val="5AB88F"/>
    <a:srgbClr val="E99866"/>
    <a:srgbClr val="025249"/>
    <a:srgbClr val="41719C"/>
    <a:srgbClr val="D4EBE9"/>
    <a:srgbClr val="C14026"/>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0"/>
    <p:restoredTop sz="85152" autoAdjust="0"/>
  </p:normalViewPr>
  <p:slideViewPr>
    <p:cSldViewPr snapToGrid="0" snapToObjects="1">
      <p:cViewPr>
        <p:scale>
          <a:sx n="99" d="100"/>
          <a:sy n="99" d="100"/>
        </p:scale>
        <p:origin x="2608"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21.09.17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765059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1031804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24</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a:t>
            </a:fld>
            <a:endParaRPr lang="de-DE"/>
          </a:p>
        </p:txBody>
      </p:sp>
    </p:spTree>
    <p:extLst>
      <p:ext uri="{BB962C8B-B14F-4D97-AF65-F5344CB8AC3E}">
        <p14:creationId xmlns:p14="http://schemas.microsoft.com/office/powerpoint/2010/main" val="754681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723465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455727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820538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47625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347931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43</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44</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baseline="0"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139707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1589878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13890565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9/21/17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BED-CON BERLIN | SEPTEMBER 2017    </a:t>
            </a:r>
            <a:endParaRPr lang="de-DE" sz="1400" spc="80" dirty="0">
              <a:solidFill>
                <a:srgbClr val="D4EBE9"/>
              </a:solidFill>
            </a:endParaRPr>
          </a:p>
        </p:txBody>
      </p:sp>
      <p:sp>
        <p:nvSpPr>
          <p:cNvPr id="3" name="Rechteck 2"/>
          <p:cNvSpPr/>
          <p:nvPr/>
        </p:nvSpPr>
        <p:spPr>
          <a:xfrm>
            <a:off x="1221049"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7842855" y="891147"/>
            <a:ext cx="1117578" cy="994287"/>
          </a:xfrm>
          <a:prstGeom prst="rect">
            <a:avLst/>
          </a:prstGeom>
        </p:spPr>
      </p:pic>
      <p:sp>
        <p:nvSpPr>
          <p:cNvPr id="7" name="Textfeld 6"/>
          <p:cNvSpPr txBox="1"/>
          <p:nvPr/>
        </p:nvSpPr>
        <p:spPr>
          <a:xfrm>
            <a:off x="1412848" y="1115776"/>
            <a:ext cx="1875835" cy="369332"/>
          </a:xfrm>
          <a:prstGeom prst="rect">
            <a:avLst/>
          </a:prstGeom>
          <a:noFill/>
        </p:spPr>
        <p:txBody>
          <a:bodyPr wrap="none" rtlCol="0">
            <a:spAutoFit/>
          </a:bodyPr>
          <a:lstStyle/>
          <a:p>
            <a:r>
              <a:rPr lang="de-DE" b="1" dirty="0">
                <a:solidFill>
                  <a:srgbClr val="36544F"/>
                </a:solidFill>
                <a:latin typeface="Source Sans Pro" charset="0"/>
                <a:ea typeface="Source Sans Pro" charset="0"/>
                <a:cs typeface="Source Sans Pro" charset="0"/>
              </a:rPr>
              <a:t>NILS </a:t>
            </a:r>
            <a:r>
              <a:rPr lang="de-DE" b="1" dirty="0" smtClean="0">
                <a:solidFill>
                  <a:srgbClr val="36544F"/>
                </a:solidFill>
                <a:latin typeface="Source Sans Pro" charset="0"/>
                <a:ea typeface="Source Sans Pro" charset="0"/>
                <a:cs typeface="Source Sans Pro" charset="0"/>
              </a:rPr>
              <a:t>HARTMANN</a:t>
            </a:r>
          </a:p>
        </p:txBody>
      </p:sp>
      <p:sp>
        <p:nvSpPr>
          <p:cNvPr id="8" name="Rechteck 7"/>
          <p:cNvSpPr/>
          <p:nvPr/>
        </p:nvSpPr>
        <p:spPr>
          <a:xfrm>
            <a:off x="5252179" y="4351446"/>
            <a:ext cx="3363357" cy="369332"/>
          </a:xfrm>
          <a:prstGeom prst="rect">
            <a:avLst/>
          </a:prstGeom>
        </p:spPr>
        <p:txBody>
          <a:bodyPr wrap="none">
            <a:spAutoFit/>
          </a:bodyPr>
          <a:lstStyle/>
          <a:p>
            <a:pPr algn="r"/>
            <a:r>
              <a:rPr lang="de-DE" b="1" dirty="0" err="1" smtClean="0">
                <a:solidFill>
                  <a:srgbClr val="025249"/>
                </a:solidFill>
              </a:rPr>
              <a:t>Slides</a:t>
            </a:r>
            <a:r>
              <a:rPr lang="de-DE" b="1" dirty="0" smtClean="0">
                <a:solidFill>
                  <a:srgbClr val="025249"/>
                </a:solidFill>
              </a:rPr>
              <a:t>: http</a:t>
            </a:r>
            <a:r>
              <a:rPr lang="de-DE" b="1" dirty="0">
                <a:solidFill>
                  <a:srgbClr val="025249"/>
                </a:solidFill>
              </a:rPr>
              <a:t>://</a:t>
            </a:r>
            <a:r>
              <a:rPr lang="de-DE" b="1" dirty="0" err="1">
                <a:solidFill>
                  <a:srgbClr val="025249"/>
                </a:solidFill>
              </a:rPr>
              <a:t>bit.ly</a:t>
            </a:r>
            <a:r>
              <a:rPr lang="de-DE" b="1" dirty="0">
                <a:solidFill>
                  <a:srgbClr val="025249"/>
                </a:solidFill>
              </a:rPr>
              <a:t>/</a:t>
            </a:r>
            <a:r>
              <a:rPr lang="de-DE" b="1" dirty="0" err="1">
                <a:solidFill>
                  <a:srgbClr val="025249"/>
                </a:solidFill>
              </a:rPr>
              <a:t>bedcon-react</a:t>
            </a:r>
            <a:endParaRPr lang="de-DE" b="1" dirty="0">
              <a:solidFill>
                <a:srgbClr val="025249"/>
              </a:solidFill>
            </a:endParaRPr>
          </a:p>
        </p:txBody>
      </p:sp>
      <p:sp>
        <p:nvSpPr>
          <p:cNvPr id="10" name="Textfeld 9"/>
          <p:cNvSpPr txBox="1"/>
          <p:nvPr/>
        </p:nvSpPr>
        <p:spPr>
          <a:xfrm>
            <a:off x="1383853" y="1470880"/>
            <a:ext cx="7215567" cy="954107"/>
          </a:xfrm>
          <a:prstGeom prst="rect">
            <a:avLst/>
          </a:prstGeom>
          <a:noFill/>
        </p:spPr>
        <p:txBody>
          <a:bodyPr wrap="square" rtlCol="0">
            <a:spAutoFit/>
          </a:bodyPr>
          <a:lstStyle/>
          <a:p>
            <a:r>
              <a:rPr lang="de-DE" sz="2800" b="1" dirty="0">
                <a:solidFill>
                  <a:srgbClr val="EF7D1D"/>
                </a:solidFill>
                <a:latin typeface="Montserrat" charset="0"/>
                <a:ea typeface="Montserrat" charset="0"/>
                <a:cs typeface="Montserrat" charset="0"/>
              </a:rPr>
              <a:t>RE-THINKING  BEST </a:t>
            </a:r>
            <a:r>
              <a:rPr lang="de-DE" sz="2800" b="1" dirty="0" smtClean="0">
                <a:solidFill>
                  <a:srgbClr val="EF7D1D"/>
                </a:solidFill>
                <a:latin typeface="Montserrat" charset="0"/>
                <a:ea typeface="Montserrat" charset="0"/>
                <a:cs typeface="Montserrat" charset="0"/>
              </a:rPr>
              <a:t>PRACTICES </a:t>
            </a:r>
            <a:r>
              <a:rPr lang="mr-IN" sz="2800" b="1" dirty="0" smtClean="0">
                <a:solidFill>
                  <a:srgbClr val="EF7D1D"/>
                </a:solidFill>
                <a:latin typeface="Montserrat" charset="0"/>
                <a:ea typeface="Montserrat" charset="0"/>
                <a:cs typeface="Montserrat" charset="0"/>
              </a:rPr>
              <a:t>–</a:t>
            </a:r>
            <a:endParaRPr lang="de-DE" sz="2800" b="1" dirty="0" smtClean="0">
              <a:solidFill>
                <a:srgbClr val="EF7D1D"/>
              </a:solidFill>
              <a:latin typeface="Montserrat" charset="0"/>
              <a:ea typeface="Montserrat" charset="0"/>
              <a:cs typeface="Montserrat" charset="0"/>
            </a:endParaRPr>
          </a:p>
          <a:p>
            <a:r>
              <a:rPr lang="de-DE" sz="2800" b="1" dirty="0" smtClean="0">
                <a:solidFill>
                  <a:srgbClr val="36544F"/>
                </a:solidFill>
                <a:latin typeface="Montserrat" charset="0"/>
                <a:ea typeface="Montserrat" charset="0"/>
                <a:cs typeface="Montserrat" charset="0"/>
              </a:rPr>
              <a:t>MODERNE WEB-ANWENDUNGEN MIT</a:t>
            </a:r>
            <a:endParaRPr lang="de-DE" sz="2800" b="1" dirty="0">
              <a:solidFill>
                <a:srgbClr val="36544F"/>
              </a:solidFill>
              <a:latin typeface="Montserrat" charset="0"/>
              <a:ea typeface="Montserrat" charset="0"/>
              <a:cs typeface="Montserrat" charset="0"/>
            </a:endParaRPr>
          </a:p>
        </p:txBody>
      </p:sp>
      <p:pic>
        <p:nvPicPr>
          <p:cNvPr id="2" name="Bild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081" y="3346869"/>
            <a:ext cx="927100" cy="927100"/>
          </a:xfrm>
          <a:prstGeom prst="rect">
            <a:avLst/>
          </a:prstGeom>
        </p:spPr>
      </p:pic>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SepAration</a:t>
            </a:r>
            <a:r>
              <a:rPr lang="de-DE" dirty="0" smtClean="0"/>
              <a:t>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rotWithShape="1">
          <a:blip r:embed="rId3"/>
          <a:srcRect r="46714"/>
          <a:stretch/>
        </p:blipFill>
        <p:spPr>
          <a:xfrm>
            <a:off x="752429" y="1893195"/>
            <a:ext cx="43218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err="1" smtClean="0"/>
              <a:t>SepAration</a:t>
            </a:r>
            <a:r>
              <a:rPr lang="de-DE" dirty="0" smtClean="0"/>
              <a:t>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RETHINKING BEST PRACTICES</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1357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rotWithShape="1">
          <a:blip r:embed="rId3"/>
          <a:srcRect l="63131"/>
          <a:stretch/>
        </p:blipFill>
        <p:spPr>
          <a:xfrm>
            <a:off x="5983488" y="618187"/>
            <a:ext cx="3299602" cy="4353058"/>
          </a:xfrm>
          <a:prstGeom prst="rect">
            <a:avLst/>
          </a:prstGeom>
        </p:spPr>
      </p:pic>
      <p:sp>
        <p:nvSpPr>
          <p:cNvPr id="11" name="Textfeld 10"/>
          <p:cNvSpPr txBox="1"/>
          <p:nvPr/>
        </p:nvSpPr>
        <p:spPr>
          <a:xfrm>
            <a:off x="291026" y="383235"/>
            <a:ext cx="5401436" cy="5693866"/>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bestehen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a:t>
            </a:r>
            <a:r>
              <a:rPr lang="de-DE" sz="2800" dirty="0" smtClean="0">
                <a:solidFill>
                  <a:srgbClr val="EF7D1D"/>
                </a:solidFill>
                <a:latin typeface="Source Sans Pro" charset="0"/>
                <a:ea typeface="Source Sans Pro" charset="0"/>
                <a:cs typeface="Source Sans Pro" charset="0"/>
              </a:rPr>
              <a:t>deklarativ</a:t>
            </a:r>
            <a:r>
              <a:rPr lang="de-DE" sz="2800" dirty="0" smtClean="0">
                <a:solidFill>
                  <a:srgbClr val="025249"/>
                </a:solidFill>
                <a:latin typeface="Source Sans Pro" charset="0"/>
                <a:ea typeface="Source Sans Pro" charset="0"/>
                <a:cs typeface="Source Sans Pro" charset="0"/>
              </a:rPr>
              <a:t> beschrieben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auf dem </a:t>
            </a:r>
            <a:r>
              <a:rPr lang="de-DE" sz="2800" dirty="0" smtClean="0">
                <a:solidFill>
                  <a:srgbClr val="EF7D1D"/>
                </a:solidFill>
                <a:latin typeface="Source Sans Pro" charset="0"/>
                <a:ea typeface="Source Sans Pro" charset="0"/>
                <a:cs typeface="Source Sans Pro" charset="0"/>
              </a:rPr>
              <a:t>Server gerendert </a:t>
            </a:r>
            <a:r>
              <a:rPr lang="de-DE" sz="2800" dirty="0" smtClean="0">
                <a:solidFill>
                  <a:srgbClr val="025249"/>
                </a:solidFill>
                <a:latin typeface="Source Sans Pro" charset="0"/>
                <a:ea typeface="Source Sans Pro" charset="0"/>
                <a:cs typeface="Source Sans Pro" charset="0"/>
              </a:rPr>
              <a:t>werden („universal </a:t>
            </a:r>
            <a:r>
              <a:rPr lang="de-DE" sz="2800" dirty="0" err="1" smtClean="0">
                <a:solidFill>
                  <a:srgbClr val="025249"/>
                </a:solidFill>
                <a:latin typeface="Source Sans Pro" charset="0"/>
                <a:ea typeface="Source Sans Pro" charset="0"/>
                <a:cs typeface="Source Sans Pro" charset="0"/>
              </a:rPr>
              <a:t>webapps</a:t>
            </a:r>
            <a:r>
              <a:rPr lang="de-DE" sz="2800" dirty="0" smtClean="0">
                <a:solidFill>
                  <a:srgbClr val="025249"/>
                </a:solidFill>
                <a:latin typeface="Source Sans Pro" charset="0"/>
                <a:ea typeface="Source Sans Pro" charset="0"/>
                <a:cs typeface="Source Sans Pro" charset="0"/>
              </a:rPr>
              <a:t>“)</a:t>
            </a: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98049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a:solidFill>
                  <a:srgbClr val="EF7D1D"/>
                </a:solidFill>
                <a:latin typeface="Source Code Pro Medium" charset="0"/>
                <a:ea typeface="Source Code Pro Medium" charset="0"/>
                <a:cs typeface="Source Code Pro Medium" charset="0"/>
              </a:rPr>
              <a:t>&lt;h1&gt;</a:t>
            </a:r>
            <a:r>
              <a:rPr lang="de-DE" dirty="0" err="1">
                <a:solidFill>
                  <a:srgbClr val="EF7D1D"/>
                </a:solidFill>
                <a:latin typeface="Source Code Pro Medium" charset="0"/>
                <a:ea typeface="Source Code Pro Medium" charset="0"/>
                <a:cs typeface="Source Code Pro Medium" charset="0"/>
              </a:rPr>
              <a:t>Hello</a:t>
            </a:r>
            <a:r>
              <a:rPr lang="de-DE" dirty="0">
                <a:solidFill>
                  <a:srgbClr val="EF7D1D"/>
                </a:solidFill>
                <a:latin typeface="Source Code Pro Medium" charset="0"/>
                <a:ea typeface="Source Code Pro Medium" charset="0"/>
                <a:cs typeface="Source Code Pro Medium" charset="0"/>
              </a:rPr>
              <a:t>, </a:t>
            </a:r>
            <a:r>
              <a:rPr lang="de-DE" dirty="0">
                <a:solidFill>
                  <a:srgbClr val="41719C"/>
                </a:solidFill>
                <a:latin typeface="Source Code Pro Medium" charset="0"/>
                <a:ea typeface="Source Code Pro Medium" charset="0"/>
                <a:cs typeface="Source Code Pro Medium" charset="0"/>
              </a:rPr>
              <a:t>{</a:t>
            </a:r>
            <a:r>
              <a:rPr lang="de-DE" dirty="0" err="1">
                <a:solidFill>
                  <a:srgbClr val="41719C"/>
                </a:solidFill>
                <a:latin typeface="Source Code Pro Medium" charset="0"/>
                <a:ea typeface="Source Code Pro Medium" charset="0"/>
                <a:cs typeface="Source Code Pro Medium" charset="0"/>
              </a:rPr>
              <a:t>name</a:t>
            </a:r>
            <a:r>
              <a:rPr lang="de-DE" dirty="0">
                <a:solidFill>
                  <a:srgbClr val="41719C"/>
                </a:solidFill>
                <a:latin typeface="Source Code Pro Medium" charset="0"/>
                <a:ea typeface="Source Code Pro Medium" charset="0"/>
                <a:cs typeface="Source Code Pro Medium" charset="0"/>
              </a:rPr>
              <a:t>}</a:t>
            </a:r>
            <a:r>
              <a:rPr lang="de-DE" dirty="0">
                <a:solidFill>
                  <a:srgbClr val="EF7D1D"/>
                </a:solidFill>
                <a:latin typeface="Source Code Pro Medium" charset="0"/>
                <a:ea typeface="Source Code Pro Medium" charset="0"/>
                <a:cs typeface="Source Code Pro Medium" charset="0"/>
              </a:rPr>
              <a:t>&lt;/h1&gt;</a:t>
            </a:r>
            <a:r>
              <a:rPr lang="de-DE"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646331"/>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Lemmy</a:t>
            </a:r>
            <a:r>
              <a:rPr lang="de-DE" dirty="0">
                <a:solidFill>
                  <a:srgbClr val="025249"/>
                </a:solidFill>
                <a:latin typeface="Source Code Pro Medium" charset="0"/>
                <a:ea typeface="Source Code Pro Medium" charset="0"/>
                <a:cs typeface="Source Code Pro Medium" charset="0"/>
              </a:rPr>
              <a:t>';</a:t>
            </a:r>
          </a:p>
          <a:p>
            <a:r>
              <a:rPr lang="de-DE" dirty="0" err="1">
                <a:solidFill>
                  <a:srgbClr val="025249"/>
                </a:solidFill>
                <a:latin typeface="Source Code Pro Medium" charset="0"/>
                <a:ea typeface="Source Code Pro Medium" charset="0"/>
                <a:cs typeface="Source Code Pro Medium" charset="0"/>
              </a:rPr>
              <a:t>var</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greeting</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React.createElement</a:t>
            </a:r>
            <a:r>
              <a:rPr lang="de-DE" dirty="0">
                <a:solidFill>
                  <a:srgbClr val="025249"/>
                </a:solidFill>
                <a:latin typeface="Source Code Pro Medium" charset="0"/>
                <a:ea typeface="Source Code Pro Medium" charset="0"/>
                <a:cs typeface="Source Code Pro Medium" charset="0"/>
              </a:rPr>
              <a:t>('h1', null, '</a:t>
            </a:r>
            <a:r>
              <a:rPr lang="de-DE" dirty="0" err="1">
                <a:solidFill>
                  <a:srgbClr val="025249"/>
                </a:solidFill>
                <a:latin typeface="Source Code Pro Medium" charset="0"/>
                <a:ea typeface="Source Code Pro Medium" charset="0"/>
                <a:cs typeface="Source Code Pro Medium" charset="0"/>
              </a:rPr>
              <a:t>Hello</a:t>
            </a:r>
            <a:r>
              <a:rPr lang="de-DE" dirty="0">
                <a:solidFill>
                  <a:srgbClr val="025249"/>
                </a:solidFill>
                <a:latin typeface="Source Code Pro Medium" charset="0"/>
                <a:ea typeface="Source Code Pro Medium" charset="0"/>
                <a:cs typeface="Source Code Pro Medium" charset="0"/>
              </a:rPr>
              <a:t>, ', </a:t>
            </a:r>
            <a:r>
              <a:rPr lang="de-DE" dirty="0" err="1">
                <a:solidFill>
                  <a:srgbClr val="025249"/>
                </a:solidFill>
                <a:latin typeface="Source Code Pro Medium" charset="0"/>
                <a:ea typeface="Source Code Pro Medium" charset="0"/>
                <a:cs typeface="Source Code Pro Medium" charset="0"/>
              </a:rPr>
              <a:t>name</a:t>
            </a:r>
            <a:r>
              <a:rPr lang="de-DE"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46945"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JSX</a:t>
            </a:r>
            <a:endParaRPr lang="de-DE" dirty="0"/>
          </a:p>
        </p:txBody>
      </p:sp>
      <p:sp>
        <p:nvSpPr>
          <p:cNvPr id="11" name="Rechteck 10"/>
          <p:cNvSpPr/>
          <p:nvPr/>
        </p:nvSpPr>
        <p:spPr>
          <a:xfrm>
            <a:off x="192310" y="5129876"/>
            <a:ext cx="2480166" cy="369332"/>
          </a:xfrm>
          <a:prstGeom prst="rect">
            <a:avLst/>
          </a:prstGeom>
        </p:spPr>
        <p:txBody>
          <a:bodyPr wrap="none">
            <a:spAutoFit/>
          </a:bodyPr>
          <a:lstStyle/>
          <a:p>
            <a:r>
              <a:rPr lang="de-DE" b="1" dirty="0">
                <a:solidFill>
                  <a:srgbClr val="EF7D1D"/>
                </a:solidFill>
                <a:latin typeface="Source Sans Pro Semibold" charset="0"/>
                <a:ea typeface="Source Sans Pro Semibold" charset="0"/>
                <a:cs typeface="Source Sans Pro Semibold" charset="0"/>
              </a:rPr>
              <a:t>Übersetztes JavaScript</a:t>
            </a:r>
            <a:endParaRPr lang="de-DE"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893884" y="3554561"/>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smtClean="0">
                <a:solidFill>
                  <a:srgbClr val="EF7D1D"/>
                </a:solidFill>
                <a:latin typeface="Source Code Pro Medium" charset="0"/>
                <a:ea typeface="Source Code Pro Medium" charset="0"/>
                <a:cs typeface="Source Code Pro Medium" charset="0"/>
              </a:rPr>
              <a:t>{</a:t>
            </a:r>
            <a:r>
              <a:rPr lang="de-DE" sz="1950" dirty="0" err="1" smtClean="0">
                <a:solidFill>
                  <a:srgbClr val="EF7D1D"/>
                </a:solidFill>
                <a:latin typeface="Source Code Pro Medium" charset="0"/>
                <a:ea typeface="Source Code Pro Medium" charset="0"/>
                <a:cs typeface="Source Code Pro Medium" charset="0"/>
              </a:rPr>
              <a:t>props.label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2500685"/>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41719C"/>
                </a:solidFill>
                <a:latin typeface="Source Code Pro Medium" charset="0"/>
                <a:ea typeface="Source Code Pro Medium" charset="0"/>
                <a:cs typeface="Source Code Pro Medium"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Medium" charset="0"/>
                <a:ea typeface="Source Code Pro Medium" charset="0"/>
                <a:cs typeface="Source Code Pro Medium"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a:t>
            </a:r>
            <a:r>
              <a:rPr lang="fr-FR" sz="1625" dirty="0" smtClean="0">
                <a:solidFill>
                  <a:srgbClr val="EF7D1D"/>
                </a:solidFill>
                <a:latin typeface="Source Code Pro" charset="0"/>
                <a:ea typeface="Source Code Pro" charset="0"/>
                <a:cs typeface="Source Code Pro" charset="0"/>
              </a:rPr>
              <a:t>/&gt;</a:t>
            </a:r>
          </a:p>
          <a:p>
            <a:endParaRPr lang="fr-FR" sz="1625" dirty="0">
              <a:solidFill>
                <a:srgbClr val="EF7D1D"/>
              </a:solidFill>
              <a:latin typeface="Source Code Pro" charset="0"/>
              <a:ea typeface="Source Code Pro" charset="0"/>
              <a:cs typeface="Source Code Pro" charset="0"/>
            </a:endParaRP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Medium" charset="0"/>
                <a:ea typeface="Source Code Pro Medium" charset="0"/>
                <a:cs typeface="Source Code Pro Medium"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850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42" y="1876179"/>
            <a:ext cx="4169731" cy="3477875"/>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a:t>
            </a:r>
          </a:p>
          <a:p>
            <a:pPr algn="ctr"/>
            <a:r>
              <a:rPr lang="de-DE" sz="2400" b="1" dirty="0" smtClean="0">
                <a:solidFill>
                  <a:srgbClr val="41719C"/>
                </a:solidFill>
                <a:latin typeface="Source Sans Pro" charset="0"/>
                <a:ea typeface="Source Sans Pro" charset="0"/>
                <a:cs typeface="Source Sans Pro" charset="0"/>
              </a:rPr>
              <a:t>JavaScript </a:t>
            </a:r>
          </a:p>
          <a:p>
            <a:pPr algn="ctr"/>
            <a:r>
              <a:rPr lang="de-DE" sz="2400" b="1" dirty="0" smtClean="0">
                <a:solidFill>
                  <a:srgbClr val="41719C"/>
                </a:solidFill>
                <a:latin typeface="Source Sans Pro" charset="0"/>
                <a:ea typeface="Source Sans Pro" charset="0"/>
                <a:cs typeface="Source Sans Pro" charset="0"/>
              </a:rPr>
              <a:t>Trainings und Workshops</a:t>
            </a:r>
          </a:p>
          <a:p>
            <a:pPr algn="ctr"/>
            <a:endParaRPr lang="de-DE" sz="3200" b="1" dirty="0" smtClean="0">
              <a:solidFill>
                <a:srgbClr val="36544F"/>
              </a:solidFill>
              <a:latin typeface="Source Sans Pro" charset="0"/>
              <a:ea typeface="Source Sans Pro" charset="0"/>
              <a:cs typeface="Source Sans Pro" charset="0"/>
            </a:endParaRPr>
          </a:p>
          <a:p>
            <a:pPr algn="ctr"/>
            <a:endParaRPr lang="de-DE" sz="3200" b="1" dirty="0" smtClean="0">
              <a:solidFill>
                <a:srgbClr val="36544F"/>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a:t>
            </a:r>
            <a:r>
              <a:rPr lang="en-US" sz="1625" dirty="0">
                <a:solidFill>
                  <a:srgbClr val="EF7D1D"/>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return &lt;div&gt;</a:t>
            </a:r>
          </a:p>
          <a:p>
            <a:endParaRPr lang="en-US" sz="1625" dirty="0" smtClean="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 . . .</a:t>
            </a:r>
          </a:p>
          <a:p>
            <a:endParaRPr lang="en-US" sz="1625" dirty="0">
              <a:solidFill>
                <a:srgbClr val="025249"/>
              </a:solidFill>
              <a:latin typeface="Source Code Pro Medium" charset="0"/>
              <a:ea typeface="Source Code Pro Medium" charset="0"/>
              <a:cs typeface="Source Code Pro Medium" charset="0"/>
            </a:endParaRPr>
          </a:p>
          <a:p>
            <a:endParaRPr lang="en-US" sz="1625" dirty="0" smtClean="0">
              <a:solidFill>
                <a:srgbClr val="025249"/>
              </a:solidFill>
              <a:latin typeface="Source Code Pro Medium" charset="0"/>
              <a:ea typeface="Source Code Pro Medium" charset="0"/>
              <a:cs typeface="Source Code Pro Medium" charset="0"/>
            </a:endParaRPr>
          </a:p>
          <a:p>
            <a:endParaRPr lang="en-US" sz="1625" dirty="0">
              <a:solidFill>
                <a:srgbClr val="025249"/>
              </a:solidFill>
              <a:latin typeface="Source Code Pro Medium" charset="0"/>
              <a:ea typeface="Source Code Pro Medium" charset="0"/>
              <a:cs typeface="Source Code Pro Medium" charset="0"/>
            </a:endParaRPr>
          </a:p>
          <a:p>
            <a:r>
              <a:rPr lang="en-US" sz="1625" dirty="0" smtClean="0">
                <a:solidFill>
                  <a:srgbClr val="025249"/>
                </a:solidFill>
                <a:latin typeface="Source Code Pro Medium" charset="0"/>
                <a:ea typeface="Source Code Pro Medium" charset="0"/>
                <a:cs typeface="Source Code Pro Medium" charset="0"/>
              </a:rPr>
              <a:t>  &lt;/</a:t>
            </a:r>
            <a:r>
              <a:rPr lang="en-US" sz="1625" dirty="0">
                <a:solidFill>
                  <a:srgbClr val="025249"/>
                </a:solidFill>
                <a:latin typeface="Source Code Pro Medium" charset="0"/>
                <a:ea typeface="Source Code Pro Medium" charset="0"/>
                <a:cs typeface="Source Code Pro Medium" charset="0"/>
              </a:rPr>
              <a: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225930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Komponentenlisten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15301450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001095"/>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492443"/>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smtClean="0">
                <a:solidFill>
                  <a:srgbClr val="025249"/>
                </a:solidFill>
                <a:latin typeface="Source Sans Pro Semibold" charset="0"/>
                <a:ea typeface="Source Sans Pro Semibold" charset="0"/>
                <a:cs typeface="Source Sans Pro Semibold" charset="0"/>
              </a:rPr>
              <a:t>Konstruktor</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73437" y="3037448"/>
            <a:ext cx="2442687" cy="492443"/>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a:t>
            </a:r>
            <a:r>
              <a:rPr lang="de-DE" sz="1300" b="1" dirty="0" smtClean="0">
                <a:solidFill>
                  <a:srgbClr val="025249"/>
                </a:solidFill>
                <a:latin typeface="Source Sans Pro Semibold" charset="0"/>
                <a:ea typeface="Source Sans Pro Semibold" charset="0"/>
                <a:cs typeface="Source Sans Pro Semibold" charset="0"/>
              </a:rPr>
              <a:t>Methoden</a:t>
            </a:r>
          </a:p>
          <a:p>
            <a:r>
              <a:rPr lang="de-DE" sz="1300" b="1" dirty="0" smtClean="0">
                <a:solidFill>
                  <a:srgbClr val="025249"/>
                </a:solidFill>
                <a:latin typeface="Source Sans Pro Semibold" charset="0"/>
                <a:ea typeface="Source Sans Pro Semibold" charset="0"/>
                <a:cs typeface="Source Sans Pro Semibold" charset="0"/>
              </a:rPr>
              <a:t>(optional)</a:t>
            </a:r>
            <a:endParaRPr lang="de-DE" sz="13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1" y="1554290"/>
            <a:ext cx="8952845"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verfügbar</a:t>
            </a:r>
          </a:p>
          <a:p>
            <a:pPr marL="232172" indent="-232172">
              <a:buFont typeface="Arial" charset="0"/>
              <a:buChar char="•"/>
            </a:pPr>
            <a:r>
              <a:rPr lang="de-DE" sz="2275" b="1" dirty="0" err="1" smtClean="0">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Kein 2-Wege-Databinding</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Tree>
    <p:extLst>
      <p:ext uri="{BB962C8B-B14F-4D97-AF65-F5344CB8AC3E}">
        <p14:creationId xmlns:p14="http://schemas.microsoft.com/office/powerpoint/2010/main" val="2076740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 {</a:t>
            </a:r>
          </a:p>
          <a:p>
            <a:pPr>
              <a:lnSpc>
                <a:spcPct val="120000"/>
              </a:lnSpc>
            </a:pPr>
            <a:endParaRPr lang="en-US" sz="1463" dirty="0" smtClean="0">
              <a:solidFill>
                <a:srgbClr val="EF7D1D"/>
              </a:solidFill>
              <a:latin typeface="Source Code Pro" charset="0"/>
              <a:ea typeface="Source Code Pro" charset="0"/>
              <a:cs typeface="Source Code Pro" charset="0"/>
            </a:endParaRPr>
          </a:p>
          <a:p>
            <a:pPr>
              <a:lnSpc>
                <a:spcPct val="120000"/>
              </a:lnSpc>
            </a:pPr>
            <a:r>
              <a:rPr lang="en-US" sz="1463" dirty="0">
                <a:solidFill>
                  <a:srgbClr val="EF7D1D"/>
                </a:solidFill>
                <a:latin typeface="Source Code Pro" charset="0"/>
                <a:ea typeface="Source Code Pro" charset="0"/>
                <a:cs typeface="Source Code Pro" charset="0"/>
              </a:rPr>
              <a:t> </a:t>
            </a:r>
            <a:r>
              <a:rPr lang="en-US" sz="1463" dirty="0" smtClean="0">
                <a:solidFill>
                  <a:srgbClr val="EF7D1D"/>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93465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EF7D1D"/>
                </a:solidFill>
                <a:latin typeface="Source Code Pro" charset="0"/>
                <a:ea typeface="Source Code Pro" charset="0"/>
                <a:cs typeface="Source Code Pro" charset="0"/>
              </a:rPr>
              <a:t>({password: </a:t>
            </a:r>
            <a:r>
              <a:rPr lang="en-US" sz="1463" dirty="0" err="1">
                <a:solidFill>
                  <a:srgbClr val="EF7D1D"/>
                </a:solidFill>
                <a:latin typeface="Source Code Pro" charset="0"/>
                <a:ea typeface="Source Code Pro" charset="0"/>
                <a:cs typeface="Source Code Pro" charset="0"/>
              </a:rPr>
              <a:t>newPassword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18" name="Rechteck 17"/>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19" name="Rechteck 1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46185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p>
        </p:txBody>
      </p:sp>
    </p:spTree>
    <p:extLst>
      <p:ext uri="{BB962C8B-B14F-4D97-AF65-F5344CB8AC3E}">
        <p14:creationId xmlns:p14="http://schemas.microsoft.com/office/powerpoint/2010/main" val="1912170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Konsistente UI</a:t>
            </a:r>
            <a:endParaRPr lang="de-DE" dirty="0"/>
          </a:p>
        </p:txBody>
      </p:sp>
      <p:pic>
        <p:nvPicPr>
          <p:cNvPr id="26" name="Bild 25"/>
          <p:cNvPicPr>
            <a:picLocks noChangeAspect="1"/>
          </p:cNvPicPr>
          <p:nvPr/>
        </p:nvPicPr>
        <p:blipFill>
          <a:blip r:embed="rId3"/>
          <a:stretch>
            <a:fillRect/>
          </a:stretch>
        </p:blipFill>
        <p:spPr>
          <a:xfrm>
            <a:off x="3072903" y="2544610"/>
            <a:ext cx="3225072" cy="3021093"/>
          </a:xfrm>
          <a:prstGeom prst="rect">
            <a:avLst/>
          </a:prstGeom>
        </p:spPr>
      </p:pic>
      <p:sp>
        <p:nvSpPr>
          <p:cNvPr id="27" name="Rechteck 26"/>
          <p:cNvSpPr/>
          <p:nvPr/>
        </p:nvSpPr>
        <p:spPr>
          <a:xfrm>
            <a:off x="3226211" y="26684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12" name="Gerade Verbindung 11"/>
          <p:cNvCxnSpPr/>
          <p:nvPr/>
        </p:nvCxnSpPr>
        <p:spPr>
          <a:xfrm>
            <a:off x="6439154" y="28166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7261352" y="28166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6439154" y="53137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6439154" y="47243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6439154" y="32929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6439154" y="35563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6439154" y="38194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6439154" y="40981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6439154" y="43883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6451282" y="25569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59939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2" name="Bild 1"/>
          <p:cNvPicPr>
            <a:picLocks noChangeAspect="1"/>
          </p:cNvPicPr>
          <p:nvPr/>
        </p:nvPicPr>
        <p:blipFill>
          <a:blip r:embed="rId3"/>
          <a:stretch>
            <a:fillRect/>
          </a:stretch>
        </p:blipFill>
        <p:spPr>
          <a:xfrm>
            <a:off x="748030" y="1456924"/>
            <a:ext cx="8409940" cy="3771900"/>
          </a:xfrm>
          <a:prstGeom prst="rect">
            <a:avLst/>
          </a:prstGeom>
        </p:spPr>
      </p:pic>
      <p:sp>
        <p:nvSpPr>
          <p:cNvPr id="6" name="Textfeld 5"/>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RENDERN IN VERSCHIEDENE FORMATE</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594133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3"/>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ild 1"/>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a:t>
            </a:r>
            <a:endParaRPr lang="de-DE" dirty="0"/>
          </a:p>
        </p:txBody>
      </p:sp>
      <p:sp>
        <p:nvSpPr>
          <p:cNvPr id="8" name="Textfeld 7"/>
          <p:cNvSpPr txBox="1"/>
          <p:nvPr/>
        </p:nvSpPr>
        <p:spPr>
          <a:xfrm>
            <a:off x="203200" y="443871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Kommunikation zwischen Komponenten: </a:t>
            </a:r>
            <a:r>
              <a:rPr lang="de-DE" sz="2400" dirty="0" smtClean="0">
                <a:solidFill>
                  <a:srgbClr val="025249"/>
                </a:solidFill>
                <a:latin typeface="Source Sans Pro" charset="0"/>
                <a:ea typeface="Source Sans Pro" charset="0"/>
                <a:cs typeface="Source Sans Pro" charset="0"/>
              </a:rPr>
              <a:t>Events und </a:t>
            </a:r>
            <a:r>
              <a:rPr lang="de-DE" sz="2400" dirty="0" err="1" smtClean="0">
                <a:solidFill>
                  <a:srgbClr val="025249"/>
                </a:solidFill>
                <a:latin typeface="Source Sans Pro" charset="0"/>
                <a:ea typeface="Source Sans Pro" charset="0"/>
                <a:cs typeface="Source Sans Pro" charset="0"/>
              </a:rPr>
              <a:t>Callbacks</a:t>
            </a: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t>
            </a:r>
            <a:r>
              <a:rPr lang="de-DE" sz="3900" b="1" dirty="0" smtClean="0">
                <a:solidFill>
                  <a:srgbClr val="EF7D1D"/>
                </a:solidFill>
                <a:latin typeface="Source Sans Pro Semibold" charset="0"/>
                <a:ea typeface="Source Sans Pro Semibold" charset="0"/>
                <a:cs typeface="Source Sans Pro Semibold" charset="0"/>
              </a:rPr>
              <a:t>APPLICATIONS</a:t>
            </a:r>
            <a:endParaRPr lang="de-DE" sz="39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interface </a:t>
            </a:r>
            <a:r>
              <a:rPr lang="en-US" sz="1463" dirty="0" smtClean="0">
                <a:solidFill>
                  <a:srgbClr val="36544F"/>
                </a:solidFill>
                <a:latin typeface="Source Code Pro Medium" charset="0"/>
                <a:ea typeface="Source Code Pro Medium" charset="0"/>
                <a:cs typeface="Source Code Pro Medium" charset="0"/>
              </a:rPr>
              <a:t>Person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type</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interface </a:t>
            </a:r>
            <a:r>
              <a:rPr lang="en-US" sz="1463" dirty="0" smtClean="0">
                <a:solidFill>
                  <a:srgbClr val="36544F"/>
                </a:solidFill>
                <a:latin typeface="Source Code Pro Medium" charset="0"/>
                <a:ea typeface="Source Code Pro Medium" charset="0"/>
                <a:cs typeface="Source Code Pro Medium" charset="0"/>
              </a:rPr>
              <a:t>Person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type</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b="1" dirty="0" err="1" smtClean="0">
                <a:solidFill>
                  <a:srgbClr val="EF7D1D"/>
                </a:solidFill>
                <a:latin typeface="Source Code Pro Medium" charset="0"/>
                <a:ea typeface="Source Code Pro Medium" charset="0"/>
                <a:cs typeface="Source Code Pro Medium" charset="0"/>
              </a:rPr>
              <a:t>interface</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a:t>
            </a:r>
            <a:r>
              <a:rPr lang="de-DE" sz="1625" dirty="0" smtClean="0">
                <a:solidFill>
                  <a:srgbClr val="EF7D1D"/>
                </a:solidFill>
                <a:latin typeface="Source Code Pro Medium" charset="0"/>
                <a:ea typeface="Source Code Pro Medium" charset="0"/>
                <a:cs typeface="Source Code Pro Medium" charset="0"/>
              </a:rPr>
              <a:t>{</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smtClean="0">
                <a:solidFill>
                  <a:srgbClr val="025249"/>
                </a:solidFill>
                <a:latin typeface="Source Code Pro Medium" charset="0"/>
                <a:ea typeface="Source Code Pro Medium" charset="0"/>
                <a:cs typeface="Source Code Pro Medium" charset="0"/>
              </a:rPr>
              <a:t>interface</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interface</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err="1" smtClean="0">
                <a:solidFill>
                  <a:srgbClr val="025249"/>
                </a:solidFill>
                <a:latin typeface="Source Code Pro Medium" charset="0"/>
                <a:ea typeface="Source Code Pro Medium" charset="0"/>
                <a:cs typeface="Source Code Pro Medium" charset="0"/>
              </a:rPr>
              <a:t>interface</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interface</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PasswordFormState</a:t>
            </a:r>
            <a:r>
              <a:rPr lang="de-DE" sz="1625" dirty="0" smtClean="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461727" y="1836717"/>
            <a:ext cx="2982547" cy="400110"/>
          </a:xfrm>
          <a:prstGeom prst="rect">
            <a:avLst/>
          </a:prstGeom>
        </p:spPr>
        <p:txBody>
          <a:bodyPr wrap="none">
            <a:spAutoFit/>
          </a:bodyPr>
          <a:lstStyle/>
          <a:p>
            <a:pPr algn="r"/>
            <a:r>
              <a:rPr lang="de-DE" sz="2000" b="1" dirty="0">
                <a:solidFill>
                  <a:srgbClr val="025249"/>
                </a:solidFill>
              </a:rPr>
              <a:t>http://</a:t>
            </a:r>
            <a:r>
              <a:rPr lang="de-DE" sz="2000" b="1" dirty="0" err="1">
                <a:solidFill>
                  <a:srgbClr val="025249"/>
                </a:solidFill>
              </a:rPr>
              <a:t>bit.ly</a:t>
            </a:r>
            <a:r>
              <a:rPr lang="de-DE" sz="2000" b="1" dirty="0">
                <a:solidFill>
                  <a:srgbClr val="025249"/>
                </a:solidFill>
              </a:rPr>
              <a:t>/</a:t>
            </a:r>
            <a:r>
              <a:rPr lang="de-DE" sz="2000" b="1" dirty="0" err="1">
                <a:solidFill>
                  <a:srgbClr val="025249"/>
                </a:solidFill>
              </a:rPr>
              <a:t>bedcon-react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Page APPLICATIONS</a:t>
            </a:r>
            <a:endParaRPr lang="de-DE" dirty="0"/>
          </a:p>
        </p:txBody>
      </p:sp>
      <p:pic>
        <p:nvPicPr>
          <p:cNvPr id="4" name="Bild 3"/>
          <p:cNvPicPr>
            <a:picLocks noChangeAspect="1"/>
          </p:cNvPicPr>
          <p:nvPr/>
        </p:nvPicPr>
        <p:blipFill>
          <a:blip r:embed="rId2"/>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7001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 </a:t>
            </a:r>
            <a:r>
              <a:rPr lang="de-DE" dirty="0"/>
              <a:t>Page </a:t>
            </a:r>
            <a:r>
              <a:rPr lang="de-DE" dirty="0" err="1" smtClean="0"/>
              <a:t>Application</a:t>
            </a:r>
            <a:endParaRPr lang="de-DE" dirty="0"/>
          </a:p>
        </p:txBody>
      </p:sp>
      <p:grpSp>
        <p:nvGrpSpPr>
          <p:cNvPr id="10" name="Gruppierung 9"/>
          <p:cNvGrpSpPr/>
          <p:nvPr/>
        </p:nvGrpSpPr>
        <p:grpSpPr>
          <a:xfrm>
            <a:off x="685705" y="1492604"/>
            <a:ext cx="8534590" cy="5575019"/>
            <a:chOff x="192557" y="1492604"/>
            <a:chExt cx="8534590" cy="5575019"/>
          </a:xfrm>
        </p:grpSpPr>
        <p:pic>
          <p:nvPicPr>
            <p:cNvPr id="5" name="Bild 4"/>
            <p:cNvPicPr>
              <a:picLocks noChangeAspect="1"/>
            </p:cNvPicPr>
            <p:nvPr/>
          </p:nvPicPr>
          <p:blipFill>
            <a:blip r:embed="rId2"/>
            <a:stretch>
              <a:fillRect/>
            </a:stretch>
          </p:blipFill>
          <p:spPr>
            <a:xfrm>
              <a:off x="5672416" y="1492604"/>
              <a:ext cx="3054731" cy="3543034"/>
            </a:xfrm>
            <a:prstGeom prst="rect">
              <a:avLst/>
            </a:prstGeom>
          </p:spPr>
        </p:pic>
        <p:pic>
          <p:nvPicPr>
            <p:cNvPr id="4" name="Bild 3"/>
            <p:cNvPicPr>
              <a:picLocks noChangeAspect="1"/>
            </p:cNvPicPr>
            <p:nvPr/>
          </p:nvPicPr>
          <p:blipFill>
            <a:blip r:embed="rId3"/>
            <a:stretch>
              <a:fillRect/>
            </a:stretch>
          </p:blipFill>
          <p:spPr>
            <a:xfrm>
              <a:off x="192557" y="1492604"/>
              <a:ext cx="3084389" cy="3543034"/>
            </a:xfrm>
            <a:prstGeom prst="rect">
              <a:avLst/>
            </a:prstGeom>
          </p:spPr>
        </p:pic>
        <p:sp>
          <p:nvSpPr>
            <p:cNvPr id="8" name="Textfeld 7"/>
            <p:cNvSpPr txBox="1"/>
            <p:nvPr/>
          </p:nvSpPr>
          <p:spPr>
            <a:xfrm>
              <a:off x="192557" y="5190186"/>
              <a:ext cx="3084389" cy="1508105"/>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Webanwendung</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9" name="Textfeld 8"/>
            <p:cNvSpPr txBox="1"/>
            <p:nvPr/>
          </p:nvSpPr>
          <p:spPr>
            <a:xfrm>
              <a:off x="5672416"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Single Page </a:t>
              </a:r>
              <a:r>
                <a:rPr lang="de-DE" sz="2000" b="1" dirty="0" err="1" smtClean="0">
                  <a:solidFill>
                    <a:srgbClr val="EF7D1D"/>
                  </a:solidFill>
                  <a:latin typeface="Source Sans Pro" charset="0"/>
                  <a:ea typeface="Source Sans Pro" charset="0"/>
                  <a:cs typeface="Source Sans Pro" charset="0"/>
                </a:rPr>
                <a:t>Application</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grpSp>
    </p:spTree>
    <p:extLst>
      <p:ext uri="{BB962C8B-B14F-4D97-AF65-F5344CB8AC3E}">
        <p14:creationId xmlns:p14="http://schemas.microsoft.com/office/powerpoint/2010/main" val="1362238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717737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3048</Words>
  <Application>Microsoft Macintosh PowerPoint</Application>
  <PresentationFormat>A4-Papier (210x297 mm)</PresentationFormat>
  <Paragraphs>543</Paragraphs>
  <Slides>48</Slides>
  <Notes>33</Notes>
  <HiddenSlides>0</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48</vt:i4>
      </vt:variant>
    </vt:vector>
  </HeadingPairs>
  <TitlesOfParts>
    <vt:vector size="58" baseType="lpstr">
      <vt:lpstr>Calibri</vt:lpstr>
      <vt:lpstr>Calibri Light</vt:lpstr>
      <vt:lpstr>Montserrat</vt:lpstr>
      <vt:lpstr>Source Code Pro</vt:lpstr>
      <vt:lpstr>Source Code Pro Medium</vt:lpstr>
      <vt:lpstr>Source Code Pro Semibold</vt:lpstr>
      <vt:lpstr>Source Sans Pro</vt:lpstr>
      <vt:lpstr>Source Sans Pro Semibold</vt:lpstr>
      <vt:lpstr>Arial</vt:lpstr>
      <vt:lpstr>Office-Design</vt:lpstr>
      <vt:lpstr>BED-CON BERLIN | SEPTEMBER 2017    </vt:lpstr>
      <vt:lpstr>@nilshartmann</vt:lpstr>
      <vt:lpstr>https://facebook.github.io/react/</vt:lpstr>
      <vt:lpstr>PowerPoint-Präsentation</vt:lpstr>
      <vt:lpstr>Single Page APPLICATIONS</vt:lpstr>
      <vt:lpstr>Single Page Application</vt:lpstr>
      <vt:lpstr>Beispiel Anwendung</vt:lpstr>
      <vt:lpstr>Komponenten</vt:lpstr>
      <vt:lpstr>Anwendungen aus Komponenten komponiert</vt:lpstr>
      <vt:lpstr>SepAration of concerns</vt:lpstr>
      <vt:lpstr>SepAration of concerns</vt:lpstr>
      <vt:lpstr>Komponenten</vt:lpstr>
      <vt:lpstr>React Schritt für Schritt</vt:lpstr>
      <vt:lpstr>Die JSX Spracherweiterung</vt:lpstr>
      <vt:lpstr>Eine React Komponente: Als Funktion</vt:lpstr>
      <vt:lpstr>Komponente einbinden</vt:lpstr>
      <vt:lpstr>Komponente einbinden</vt:lpstr>
      <vt:lpstr>Komponenten: Properties</vt:lpstr>
      <vt:lpstr>Komponenten Verwenden</vt:lpstr>
      <vt:lpstr>Beispiel: Komponentenlisten</vt:lpstr>
      <vt:lpstr>Beispiel: Komponentenlisten</vt:lpstr>
      <vt:lpstr>Komponenten Klassen</vt:lpstr>
      <vt:lpstr>Zustand von Komponenten</vt:lpstr>
      <vt:lpstr>Beispiel: Eingabefeld</vt:lpstr>
      <vt:lpstr>Beispiel: Eingabefeld</vt:lpstr>
      <vt:lpstr>Beispiel: Eingabefeld</vt:lpstr>
      <vt:lpstr>Beispiel: Eingabefeld</vt:lpstr>
      <vt:lpstr>Zustand: Eingabefeld</vt:lpstr>
      <vt:lpstr>React: Uni directional dataflow</vt:lpstr>
      <vt:lpstr>Konsistente UI</vt:lpstr>
      <vt:lpstr>Ganz einfach: Alles rendern</vt:lpstr>
      <vt:lpstr>Hintergrund: Virtual Dom</vt:lpstr>
      <vt:lpstr>Komponentenhierarchien</vt:lpstr>
      <vt:lpstr>Kommunikation</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280</cp:revision>
  <cp:lastPrinted>2017-09-21T15:46:15Z</cp:lastPrinted>
  <dcterms:created xsi:type="dcterms:W3CDTF">2016-03-28T15:59:53Z</dcterms:created>
  <dcterms:modified xsi:type="dcterms:W3CDTF">2017-09-21T15:47:37Z</dcterms:modified>
</cp:coreProperties>
</file>